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3"/>
  </p:notesMasterIdLst>
  <p:sldIdLst>
    <p:sldId id="256" r:id="rId2"/>
    <p:sldId id="258" r:id="rId3"/>
    <p:sldId id="257" r:id="rId4"/>
    <p:sldId id="294" r:id="rId5"/>
    <p:sldId id="296" r:id="rId6"/>
    <p:sldId id="297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6" r:id="rId19"/>
    <p:sldId id="317" r:id="rId20"/>
    <p:sldId id="301" r:id="rId21"/>
    <p:sldId id="315" r:id="rId22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460" userDrawn="1">
          <p15:clr>
            <a:srgbClr val="A4A3A4"/>
          </p15:clr>
        </p15:guide>
        <p15:guide id="4" orient="horz" pos="4952" userDrawn="1">
          <p15:clr>
            <a:srgbClr val="A4A3A4"/>
          </p15:clr>
        </p15:guide>
        <p15:guide id="5" pos="660" userDrawn="1">
          <p15:clr>
            <a:srgbClr val="A4A3A4"/>
          </p15:clr>
        </p15:guide>
        <p15:guide id="6" pos="59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E3B525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0" autoAdjust="0"/>
    <p:restoredTop sz="92933" autoAdjust="0"/>
  </p:normalViewPr>
  <p:slideViewPr>
    <p:cSldViewPr>
      <p:cViewPr varScale="1">
        <p:scale>
          <a:sx n="57" d="100"/>
          <a:sy n="57" d="100"/>
        </p:scale>
        <p:origin x="322" y="34"/>
      </p:cViewPr>
      <p:guideLst>
        <p:guide orient="horz" pos="344"/>
        <p:guide pos="11460"/>
        <p:guide orient="horz" pos="4952"/>
        <p:guide pos="660"/>
        <p:guide pos="5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06.12.2023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xen/tectonicplates" TargetMode="External"/><Relationship Id="rId2" Type="http://schemas.openxmlformats.org/officeDocument/2006/relationships/hyperlink" Target="https://www.kaggle.com/datasets/alessandrolobello/the-ultimate-earthquake-dataset-from-1990-2023/data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Template:PD-US" TargetMode="External"/><Relationship Id="rId2" Type="http://schemas.openxmlformats.org/officeDocument/2006/relationships/hyperlink" Target="https://commons.wikimedia.org/wiki/File:Map_plate_tectonics_world.gif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3975100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95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5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dirty="0" err="1">
                <a:solidFill>
                  <a:srgbClr val="FFFFFF"/>
                </a:solidFill>
                <a:cs typeface="Source Sans Pro Light"/>
              </a:rPr>
              <a:t>High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195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Grade: </a:t>
            </a:r>
            <a:r>
              <a:rPr lang="cs-CZ" sz="3200" spc="-5" dirty="0">
                <a:solidFill>
                  <a:srgbClr val="FFFFFF"/>
                </a:solidFill>
                <a:cs typeface="Source Sans Pro Light"/>
              </a:rPr>
              <a:t>9 -12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1156" y="5445641"/>
            <a:ext cx="9677400" cy="223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 algn="ctr">
              <a:lnSpc>
                <a:spcPct val="102400"/>
              </a:lnSpc>
            </a:pPr>
            <a:r>
              <a:rPr lang="en-US" sz="7200" dirty="0">
                <a:solidFill>
                  <a:srgbClr val="00A0EF"/>
                </a:solidFill>
                <a:cs typeface="Source Sans Pro"/>
              </a:rPr>
              <a:t>Earthquake Analysis and Prediction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1351756" y="48894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6C834331-EE40-451D-8117-3AAA3C3C3A2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4023345"/>
                  </p:ext>
                </p:extLst>
              </p:nvPr>
            </p:nvGraphicFramePr>
            <p:xfrm>
              <a:off x="9140764" y="1458883"/>
              <a:ext cx="9869550" cy="102178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869550" cy="10217839"/>
                    </a:xfrm>
                    <a:prstGeom prst="rect">
                      <a:avLst/>
                    </a:prstGeom>
                  </am3d:spPr>
                  <am3d:camera>
                    <am3d:pos x="-6891341" y="-1385393" z="57634084"/>
                    <am3d:up dx="0" dy="36000000" dz="0"/>
                    <am3d:lookAt x="-6891341" y="-1385393" z="0"/>
                    <am3d:perspective fov="1698592"/>
                  </am3d:camera>
                  <am3d:trans>
                    <am3d:meterPerModelUnit n="2202" d="1000000"/>
                    <am3d:preTrans dx="-15583245" dy="504110" dz="-338818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22492" ay="881115" az="10780385"/>
                    <am3d:postTrans dx="-4294540" dy="-82055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6C834331-EE40-451D-8117-3AAA3C3C3A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0764" y="1458883"/>
                <a:ext cx="9869550" cy="1021783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F31F982-D438-46AB-BD9D-77E9CE8DFD27}"/>
              </a:ext>
            </a:extLst>
          </p:cNvPr>
          <p:cNvSpPr/>
          <p:nvPr/>
        </p:nvSpPr>
        <p:spPr>
          <a:xfrm>
            <a:off x="13234645" y="9573214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37CE2-AE0A-11F8-581A-43A4862C0779}"/>
              </a:ext>
            </a:extLst>
          </p:cNvPr>
          <p:cNvSpPr txBox="1"/>
          <p:nvPr/>
        </p:nvSpPr>
        <p:spPr>
          <a:xfrm>
            <a:off x="665956" y="1101034"/>
            <a:ext cx="6400800" cy="188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Info 6105 </a:t>
            </a:r>
          </a:p>
          <a:p>
            <a:r>
              <a:rPr lang="en-US" sz="2800" b="1" dirty="0"/>
              <a:t>Team 6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effectLst/>
                <a:ea typeface="Arial" panose="020B0604020202020204" pitchFamily="34" charset="0"/>
              </a:rPr>
              <a:t>Mubin</a:t>
            </a:r>
            <a:r>
              <a:rPr lang="en-US" sz="2800" b="1" dirty="0">
                <a:effectLst/>
                <a:ea typeface="Arial" panose="020B0604020202020204" pitchFamily="34" charset="0"/>
              </a:rPr>
              <a:t> Modi NUID: 002822945</a:t>
            </a:r>
            <a:endParaRPr lang="en-US" sz="2800" b="1" dirty="0">
              <a:effectLst/>
              <a:ea typeface="SimSun" panose="02010600030101010101" pitchFamily="2" charset="-122"/>
            </a:endParaRPr>
          </a:p>
          <a:p>
            <a:r>
              <a:rPr lang="en-US" sz="2800" b="1" kern="0" dirty="0">
                <a:effectLst/>
                <a:ea typeface="Arial" panose="020B0604020202020204" pitchFamily="34" charset="0"/>
              </a:rPr>
              <a:t>Dhriti Kanchan NUID: 002794620</a:t>
            </a:r>
            <a:endParaRPr lang="en-IN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6134AE21-687B-BFB8-2D06-2CA6B697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56" y="1384300"/>
            <a:ext cx="7772400" cy="603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showing the state of state&#10;&#10;Description automatically generated">
            <a:extLst>
              <a:ext uri="{FF2B5EF4-FFF2-40B4-BE49-F238E27FC236}">
                <a16:creationId xmlns:a16="http://schemas.microsoft.com/office/drawing/2014/main" id="{F801D48D-5DD7-ED05-FA3E-40B024D88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429" y="1935336"/>
            <a:ext cx="7851112" cy="4935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23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earthquakes&#10;&#10;Description automatically generated">
            <a:extLst>
              <a:ext uri="{FF2B5EF4-FFF2-40B4-BE49-F238E27FC236}">
                <a16:creationId xmlns:a16="http://schemas.microsoft.com/office/drawing/2014/main" id="{148B04DC-B19D-C661-6872-F2386B46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56" y="1524000"/>
            <a:ext cx="7560259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showing the number of earthquakes&#10;&#10;Description automatically generated">
            <a:extLst>
              <a:ext uri="{FF2B5EF4-FFF2-40B4-BE49-F238E27FC236}">
                <a16:creationId xmlns:a16="http://schemas.microsoft.com/office/drawing/2014/main" id="{A6DBD4E0-6F04-8B02-DFFD-06015810C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26" y="1107971"/>
            <a:ext cx="7934899" cy="423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showing the growth of earthquakes&#10;&#10;Description automatically generated">
            <a:extLst>
              <a:ext uri="{FF2B5EF4-FFF2-40B4-BE49-F238E27FC236}">
                <a16:creationId xmlns:a16="http://schemas.microsoft.com/office/drawing/2014/main" id="{E504CAC9-8EE1-91F5-A622-30C782889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56" y="5956301"/>
            <a:ext cx="7560259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showing the number of earthquakes&#10;&#10;Description automatically generated">
            <a:extLst>
              <a:ext uri="{FF2B5EF4-FFF2-40B4-BE49-F238E27FC236}">
                <a16:creationId xmlns:a16="http://schemas.microsoft.com/office/drawing/2014/main" id="{93396133-D578-AFBA-ED0F-F1167BF57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81" y="5956301"/>
            <a:ext cx="7934899" cy="4238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15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DED3F64B-3F4F-D38C-4E86-C0D24CEB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756" y="1841500"/>
            <a:ext cx="11135327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257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6C3C18-957A-78F8-3982-8C57730F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56" y="1536700"/>
            <a:ext cx="8686800" cy="631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5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F5101AB-255D-7351-9669-422B3B8DA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" y="384175"/>
            <a:ext cx="942022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map of the world with red lines&#10;&#10;Description automatically generated">
            <a:extLst>
              <a:ext uri="{FF2B5EF4-FFF2-40B4-BE49-F238E27FC236}">
                <a16:creationId xmlns:a16="http://schemas.microsoft.com/office/drawing/2014/main" id="{C5C41C68-6105-60A6-AD46-2ADC9418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956" y="5370286"/>
            <a:ext cx="9066554" cy="4856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09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particles&#10;&#10;Description automatically generated with medium confidence">
            <a:extLst>
              <a:ext uri="{FF2B5EF4-FFF2-40B4-BE49-F238E27FC236}">
                <a16:creationId xmlns:a16="http://schemas.microsoft.com/office/drawing/2014/main" id="{F4EA69B7-43DF-C654-7A0F-BC9463322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60" y="774699"/>
            <a:ext cx="8569287" cy="61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earthquakes&#10;&#10;Description automatically generated with medium confidence">
            <a:extLst>
              <a:ext uri="{FF2B5EF4-FFF2-40B4-BE49-F238E27FC236}">
                <a16:creationId xmlns:a16="http://schemas.microsoft.com/office/drawing/2014/main" id="{ACADD824-9F07-CD2D-E347-6DD905445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156" y="622300"/>
            <a:ext cx="9232696" cy="6300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055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hart&#10;&#10;Description automatically generated">
            <a:extLst>
              <a:ext uri="{FF2B5EF4-FFF2-40B4-BE49-F238E27FC236}">
                <a16:creationId xmlns:a16="http://schemas.microsoft.com/office/drawing/2014/main" id="{97A758C4-4392-564E-CC35-D40ADF31D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56" y="850900"/>
            <a:ext cx="7629661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688DB0-A6F2-2EB1-A347-E9FC707C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695" y="1155700"/>
            <a:ext cx="7086600" cy="25278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00BB50-9A1C-460D-725E-55F2F4F3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955" y="4425720"/>
            <a:ext cx="6943861" cy="26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31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634D70-DAAD-5379-1749-02329E860EAC}"/>
              </a:ext>
            </a:extLst>
          </p:cNvPr>
          <p:cNvGrpSpPr/>
          <p:nvPr/>
        </p:nvGrpSpPr>
        <p:grpSpPr>
          <a:xfrm>
            <a:off x="1" y="546100"/>
            <a:ext cx="4552155" cy="828000"/>
            <a:chOff x="-776065" y="8642689"/>
            <a:chExt cx="4837090" cy="439424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EE40CEF3-4F67-9B33-80D4-F9568005ED99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9B7464CF-E6AE-9B7C-85D8-41B4526178D3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EF5D41-4DB2-4BB2-63EF-DA02FE6AD2AA}"/>
              </a:ext>
            </a:extLst>
          </p:cNvPr>
          <p:cNvSpPr txBox="1"/>
          <p:nvPr/>
        </p:nvSpPr>
        <p:spPr>
          <a:xfrm>
            <a:off x="467403" y="774700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 Selection and Evaluation: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</a:t>
            </a:r>
            <a:endParaRPr lang="en-IN" sz="20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5FDA2-3994-12D2-E141-6526A2A9568B}"/>
              </a:ext>
            </a:extLst>
          </p:cNvPr>
          <p:cNvSpPr txBox="1"/>
          <p:nvPr/>
        </p:nvSpPr>
        <p:spPr>
          <a:xfrm>
            <a:off x="589756" y="2508706"/>
            <a:ext cx="8763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dirty="0">
                <a:effectLst/>
                <a:latin typeface="Söhne"/>
              </a:rPr>
              <a:t>Linear Regression:</a:t>
            </a:r>
            <a:endParaRPr lang="en-IN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Statistical method for </a:t>
            </a:r>
            <a:r>
              <a:rPr lang="en-IN" sz="2400" b="0" i="0" dirty="0" err="1">
                <a:effectLst/>
                <a:latin typeface="Söhne"/>
              </a:rPr>
              <a:t>modeling</a:t>
            </a:r>
            <a:r>
              <a:rPr lang="en-IN" sz="2400" b="0" i="0" dirty="0">
                <a:effectLst/>
                <a:latin typeface="Söhne"/>
              </a:rPr>
              <a:t> the relationship between dependent and independent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1: Used </a:t>
            </a:r>
            <a:r>
              <a:rPr lang="en-IN" sz="2400" b="0" i="0" dirty="0" err="1">
                <a:effectLst/>
                <a:latin typeface="Söhne"/>
              </a:rPr>
              <a:t>train_test_split</a:t>
            </a:r>
            <a:r>
              <a:rPr lang="en-IN" sz="2400" b="0" i="0" dirty="0">
                <a:effectLst/>
                <a:latin typeface="Söhne"/>
              </a:rPr>
              <a:t> (70% train size, random state 70).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2: Determined test accuracy with </a:t>
            </a:r>
            <a:r>
              <a:rPr lang="en-IN" sz="2400" b="0" i="0" dirty="0" err="1">
                <a:effectLst/>
                <a:latin typeface="Söhne"/>
              </a:rPr>
              <a:t>y_test</a:t>
            </a:r>
            <a:r>
              <a:rPr lang="en-IN" sz="2400" b="0" i="0" dirty="0">
                <a:effectLst/>
                <a:latin typeface="Söhne"/>
              </a:rPr>
              <a:t> and </a:t>
            </a:r>
            <a:r>
              <a:rPr lang="en-IN" sz="2400" b="0" i="0" dirty="0" err="1">
                <a:effectLst/>
                <a:latin typeface="Söhne"/>
              </a:rPr>
              <a:t>X_test</a:t>
            </a:r>
            <a:r>
              <a:rPr lang="en-IN" sz="2400" b="0" i="0" dirty="0">
                <a:effectLst/>
                <a:latin typeface="Söhne"/>
              </a:rPr>
              <a:t>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3: Hyperparameter tuning with </a:t>
            </a:r>
            <a:r>
              <a:rPr lang="en-IN" sz="2400" b="0" i="0" dirty="0" err="1">
                <a:effectLst/>
                <a:latin typeface="Söhne"/>
              </a:rPr>
              <a:t>gridsearchCV</a:t>
            </a:r>
            <a:r>
              <a:rPr lang="en-IN" sz="2400" b="0" i="0" dirty="0">
                <a:effectLst/>
                <a:latin typeface="Söhne"/>
              </a:rPr>
              <a:t>.</a:t>
            </a:r>
          </a:p>
          <a:p>
            <a:endParaRPr lang="en-IN" sz="2000" dirty="0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10DF801-4A7C-9F0D-C4B8-D068ED29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00" y="7327900"/>
            <a:ext cx="76724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graph showing a graph of earthquake&#10;&#10;Description automatically generated with medium confidence">
            <a:extLst>
              <a:ext uri="{FF2B5EF4-FFF2-40B4-BE49-F238E27FC236}">
                <a16:creationId xmlns:a16="http://schemas.microsoft.com/office/drawing/2014/main" id="{7ADDD4C6-D247-DA65-C08A-B8350EF26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56" y="1612900"/>
            <a:ext cx="7010400" cy="4407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99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99BA5F-EA1B-AC0B-B6D6-EADB87D756D2}"/>
              </a:ext>
            </a:extLst>
          </p:cNvPr>
          <p:cNvSpPr txBox="1"/>
          <p:nvPr/>
        </p:nvSpPr>
        <p:spPr>
          <a:xfrm>
            <a:off x="742156" y="3746500"/>
            <a:ext cx="95070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dirty="0">
                <a:effectLst/>
                <a:latin typeface="Söhne"/>
              </a:rPr>
              <a:t>Ridge Regression:</a:t>
            </a:r>
            <a:endParaRPr lang="en-IN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Adds a penalty term to linear regression to prevent overfitting.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1: Used </a:t>
            </a:r>
            <a:r>
              <a:rPr lang="en-IN" sz="2400" b="0" i="0" dirty="0" err="1">
                <a:effectLst/>
                <a:latin typeface="Söhne"/>
              </a:rPr>
              <a:t>train_test_split</a:t>
            </a:r>
            <a:r>
              <a:rPr lang="en-IN" sz="2400" b="0" i="0" dirty="0">
                <a:effectLst/>
                <a:latin typeface="Söhne"/>
              </a:rPr>
              <a:t> (70% train size, random state 70).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2: Determined test accuracy with </a:t>
            </a:r>
            <a:r>
              <a:rPr lang="en-IN" sz="2400" b="0" i="0" dirty="0" err="1">
                <a:effectLst/>
                <a:latin typeface="Söhne"/>
              </a:rPr>
              <a:t>y_test</a:t>
            </a:r>
            <a:r>
              <a:rPr lang="en-IN" sz="2400" b="0" i="0" dirty="0">
                <a:effectLst/>
                <a:latin typeface="Söhne"/>
              </a:rPr>
              <a:t> and </a:t>
            </a:r>
            <a:r>
              <a:rPr lang="en-IN" sz="2400" b="0" i="0" dirty="0" err="1">
                <a:effectLst/>
                <a:latin typeface="Söhne"/>
              </a:rPr>
              <a:t>X_test</a:t>
            </a:r>
            <a:r>
              <a:rPr lang="en-IN" sz="2400" b="0" i="0" dirty="0">
                <a:effectLst/>
                <a:latin typeface="Söhne"/>
              </a:rPr>
              <a:t>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3: Hyperparameter tuning with </a:t>
            </a:r>
            <a:r>
              <a:rPr lang="en-IN" sz="2400" b="0" i="0" dirty="0" err="1">
                <a:effectLst/>
                <a:latin typeface="Söhne"/>
              </a:rPr>
              <a:t>gridsearchCV</a:t>
            </a:r>
            <a:r>
              <a:rPr lang="en-IN" sz="2400" b="0" i="0" dirty="0">
                <a:effectLst/>
                <a:latin typeface="Söhne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4DFC21-04AA-983E-B602-FFEE8C793942}"/>
              </a:ext>
            </a:extLst>
          </p:cNvPr>
          <p:cNvGrpSpPr/>
          <p:nvPr/>
        </p:nvGrpSpPr>
        <p:grpSpPr>
          <a:xfrm>
            <a:off x="1" y="546100"/>
            <a:ext cx="4552155" cy="828000"/>
            <a:chOff x="-776065" y="8642689"/>
            <a:chExt cx="4837090" cy="439424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E12FAB18-D83A-4D52-C92B-9CC22A6BA0B3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E6963B4-374A-F39B-3D29-9EE8AFC813FE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A5A29E-C1CD-3135-21CB-68BAD9404273}"/>
              </a:ext>
            </a:extLst>
          </p:cNvPr>
          <p:cNvSpPr txBox="1"/>
          <p:nvPr/>
        </p:nvSpPr>
        <p:spPr>
          <a:xfrm>
            <a:off x="285616" y="774700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 Selection and Evaluation: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</a:t>
            </a:r>
            <a:endParaRPr lang="en-IN" sz="20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A graph showing a graph showing a graph showing a graph showing a graph showing a graph showing a graph showing a graph showing a graph showing a graph showing a graph showing a graph showing a graph showing&#10;&#10;Description automatically generated">
            <a:extLst>
              <a:ext uri="{FF2B5EF4-FFF2-40B4-BE49-F238E27FC236}">
                <a16:creationId xmlns:a16="http://schemas.microsoft.com/office/drawing/2014/main" id="{FBB4CE98-49C5-2FC4-66F5-CBE42853A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556" y="2451100"/>
            <a:ext cx="7626320" cy="4794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88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E6412-2D27-267D-1AED-522FACB4029E}"/>
              </a:ext>
            </a:extLst>
          </p:cNvPr>
          <p:cNvSpPr txBox="1"/>
          <p:nvPr/>
        </p:nvSpPr>
        <p:spPr>
          <a:xfrm>
            <a:off x="623700" y="3686030"/>
            <a:ext cx="95070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dirty="0" err="1">
                <a:effectLst/>
                <a:latin typeface="Söhne"/>
              </a:rPr>
              <a:t>XGBoost</a:t>
            </a:r>
            <a:r>
              <a:rPr lang="en-IN" sz="2400" b="1" i="0" dirty="0">
                <a:effectLst/>
                <a:latin typeface="Söhne"/>
              </a:rPr>
              <a:t> Regressor:</a:t>
            </a:r>
            <a:endParaRPr lang="en-IN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Machine learning algorithm for numeric outcome prediction.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1: Random 40% sample of the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2: Used </a:t>
            </a:r>
            <a:r>
              <a:rPr lang="en-IN" sz="2400" b="0" i="0" dirty="0" err="1">
                <a:effectLst/>
                <a:latin typeface="Söhne"/>
              </a:rPr>
              <a:t>train_test_split</a:t>
            </a:r>
            <a:r>
              <a:rPr lang="en-IN" sz="2400" b="0" i="0" dirty="0">
                <a:effectLst/>
                <a:latin typeface="Söhne"/>
              </a:rPr>
              <a:t> (80% train size, random state 42).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3: Hyperparameter tuning with </a:t>
            </a:r>
            <a:r>
              <a:rPr lang="en-IN" sz="2400" b="0" i="0" dirty="0" err="1">
                <a:effectLst/>
                <a:latin typeface="Söhne"/>
              </a:rPr>
              <a:t>gridsearchCV</a:t>
            </a:r>
            <a:r>
              <a:rPr lang="en-IN" sz="2400" b="0" i="0" dirty="0">
                <a:effectLst/>
                <a:latin typeface="Söhne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B5663B-2B38-C40D-745A-CB0F44EE5E55}"/>
              </a:ext>
            </a:extLst>
          </p:cNvPr>
          <p:cNvGrpSpPr/>
          <p:nvPr/>
        </p:nvGrpSpPr>
        <p:grpSpPr>
          <a:xfrm>
            <a:off x="1" y="546100"/>
            <a:ext cx="4552155" cy="828000"/>
            <a:chOff x="-776065" y="8642689"/>
            <a:chExt cx="4837090" cy="439424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9D03F8C-6981-CD62-10D6-57D2AFBFE49E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61134ED-8AE0-1195-E68F-D649AD606CDE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C3BEE8-9E97-9BCC-0073-378D8578DE65}"/>
              </a:ext>
            </a:extLst>
          </p:cNvPr>
          <p:cNvSpPr txBox="1"/>
          <p:nvPr/>
        </p:nvSpPr>
        <p:spPr>
          <a:xfrm>
            <a:off x="290098" y="774700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 Selection and Evaluation: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</a:t>
            </a:r>
            <a:endParaRPr lang="en-IN" sz="20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A graph showing the difference between earthquake and earthquake&#10;&#10;Description automatically generated">
            <a:extLst>
              <a:ext uri="{FF2B5EF4-FFF2-40B4-BE49-F238E27FC236}">
                <a16:creationId xmlns:a16="http://schemas.microsoft.com/office/drawing/2014/main" id="{1F6B897B-3A69-3123-E37D-A656FBBC3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356" y="2374900"/>
            <a:ext cx="7887486" cy="488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21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7219156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5105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solidFill>
                  <a:srgbClr val="F0F1F1"/>
                </a:solidFill>
                <a:cs typeface="Source Sans Pro Light"/>
              </a:rPr>
              <a:t>1. </a:t>
            </a:r>
            <a:r>
              <a:rPr lang="en-US" sz="2800" spc="-5" dirty="0">
                <a:solidFill>
                  <a:srgbClr val="F0F1F1"/>
                </a:solidFill>
                <a:cs typeface="Source Sans Pro Light"/>
              </a:rPr>
              <a:t>Why Earthquake Occur?</a:t>
            </a:r>
            <a:endParaRPr lang="en-US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1046956" y="1689100"/>
            <a:ext cx="8616157" cy="835286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Tectonic Plates:</a:t>
            </a:r>
            <a:r>
              <a:rPr lang="en-US" sz="2400" b="0" i="0" dirty="0">
                <a:effectLst/>
                <a:latin typeface="Söhne"/>
              </a:rPr>
              <a:t> Earthquakes are primarily caused by the movement of tectonic plates, which make up the Earth's crust.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Plate Boundaries: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Convergent Boundaries: Plates move toward each other, leading to subduction and intense pressure, causing earthquakes.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Divergent Boundaries: Plates move away from each other, creating tensional stress and fractures that result in earthquakes.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Transform Boundaries: Plates slide past each other horizontally, causing stress buildup and sudden release, resulting in earthquakes.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Release of Energy:</a:t>
            </a:r>
            <a:r>
              <a:rPr lang="en-US" sz="2400" b="0" i="0" dirty="0">
                <a:effectLst/>
                <a:latin typeface="Söhne"/>
              </a:rPr>
              <a:t> The sudden release of accumulated stress in the Earth's crust generates seismic waves.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Epicenter:</a:t>
            </a:r>
            <a:r>
              <a:rPr lang="en-US" sz="2400" b="0" i="0" dirty="0">
                <a:effectLst/>
                <a:latin typeface="Söhne"/>
              </a:rPr>
              <a:t> The point on the Earth's surface directly above the earthquake's origin is called the epicenter.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Seismic Waves:</a:t>
            </a:r>
            <a:r>
              <a:rPr lang="en-US" sz="2400" b="0" i="0" dirty="0">
                <a:effectLst/>
                <a:latin typeface="Söhne"/>
              </a:rPr>
              <a:t> Energy from earthquakes travels in the form of seismic waves, which are detected by instruments like seismographs.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Other Causes:</a:t>
            </a:r>
            <a:r>
              <a:rPr lang="en-US" sz="2400" b="0" i="0" dirty="0">
                <a:effectLst/>
                <a:latin typeface="Söhne"/>
              </a:rPr>
              <a:t> While tectonic activity is the main cause, earthquakes can also result from volcanic activity, human activities (mining, dams), and isostatic rebound (crust adjustment due to changing loads).</a:t>
            </a:r>
          </a:p>
          <a:p>
            <a:pPr marL="12700" marR="5080" algn="just">
              <a:lnSpc>
                <a:spcPct val="109300"/>
              </a:lnSpc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F114951D-D088-4FC5-BBB9-E089C19AF36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5301037"/>
                  </p:ext>
                </p:extLst>
              </p:nvPr>
            </p:nvGraphicFramePr>
            <p:xfrm>
              <a:off x="8582197" y="433877"/>
              <a:ext cx="10422793" cy="10217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422793" cy="10217839"/>
                    </a:xfrm>
                    <a:prstGeom prst="rect">
                      <a:avLst/>
                    </a:prstGeom>
                  </am3d:spPr>
                  <am3d:camera>
                    <am3d:pos x="-6891341" y="-1385393" z="57634084"/>
                    <am3d:up dx="0" dy="36000000" dz="0"/>
                    <am3d:lookAt x="-6891341" y="-1385393" z="0"/>
                    <am3d:perspective fov="1698592"/>
                  </am3d:camera>
                  <am3d:trans>
                    <am3d:meterPerModelUnit n="2202" d="1000000"/>
                    <am3d:preTrans dx="-18092057" dy="1068790" dz="-271779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8258" ay="-2023827" az="-10497389"/>
                    <am3d:postTrans dx="-6891341" dy="-1385393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F114951D-D088-4FC5-BBB9-E089C19AF3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2197" y="433877"/>
                <a:ext cx="10422793" cy="1021783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812B8B2-A46D-4C7B-A44F-25A2A6172B7A}"/>
              </a:ext>
            </a:extLst>
          </p:cNvPr>
          <p:cNvSpPr/>
          <p:nvPr/>
        </p:nvSpPr>
        <p:spPr>
          <a:xfrm>
            <a:off x="13315156" y="8928100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9886156" cy="828000"/>
            <a:chOff x="-776065" y="8642689"/>
            <a:chExt cx="483709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818356" y="667165"/>
            <a:ext cx="15011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715" indent="-2540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cs typeface="Source Sans Pro Light"/>
              </a:rPr>
              <a:t>Conclusion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1031966" y="1689100"/>
            <a:ext cx="8631147" cy="915891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Plate Boundaries and Tension: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Majority of earthquakes and tsunamis near tectonic plate boundaries due to plate tension.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Identifying High-Impact Areas: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Allows confident identification of high-impact areas, emphasizing the need for resistant structures.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Predictive Model Success: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Successfully forecasted earthquake magnitudes using Linear Regression, Ridge Regression, and </a:t>
            </a:r>
            <a:r>
              <a:rPr lang="en-US" sz="2400" b="0" i="0" dirty="0" err="1">
                <a:effectLst/>
                <a:latin typeface="Söhne"/>
              </a:rPr>
              <a:t>XGBoost</a:t>
            </a:r>
            <a:r>
              <a:rPr lang="en-US" sz="2400" b="0" i="0" dirty="0">
                <a:effectLst/>
                <a:latin typeface="Söhne"/>
              </a:rPr>
              <a:t> Regressor.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Performance Metrics: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Linear and Ridge Regression: MSE 0.1882, R-squared 0.2916, MAE.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Söhne"/>
              </a:rPr>
              <a:t>XGBoost</a:t>
            </a:r>
            <a:r>
              <a:rPr lang="en-US" sz="2400" b="0" i="0" dirty="0">
                <a:effectLst/>
                <a:latin typeface="Söhne"/>
              </a:rPr>
              <a:t> Regressor: MSE 0.0174, R-squared 0.9898, MAE 0.0196.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Overfitting Caution: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Potential overfitting in </a:t>
            </a:r>
            <a:r>
              <a:rPr lang="en-US" sz="2400" b="0" i="0" dirty="0" err="1">
                <a:effectLst/>
                <a:latin typeface="Söhne"/>
              </a:rPr>
              <a:t>XGBoost</a:t>
            </a:r>
            <a:r>
              <a:rPr lang="en-US" sz="2400" b="0" i="0" dirty="0">
                <a:effectLst/>
                <a:latin typeface="Söhne"/>
              </a:rPr>
              <a:t> model, likely due to small dataset size.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Conclusion - Project Impact: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Explored earthquake data comprehensively for geological understanding.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Unraveled complexities, identified key factors influencing occurrence and intensity.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Essential for preventive measures, prioritizing earthquake-resistant structures in vulnerable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pc="-5" dirty="0"/>
          </a:p>
        </p:txBody>
      </p:sp>
      <p:pic>
        <p:nvPicPr>
          <p:cNvPr id="4" name="Picture 3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DB9CD98F-B633-BD9C-E8F3-354996555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756" y="2755900"/>
            <a:ext cx="8422876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898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374" y="-1"/>
            <a:ext cx="19005560" cy="10693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6" y="0"/>
            <a:ext cx="19005560" cy="106934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E33693-FE80-4917-AEA7-483376DB7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5068" y="1091323"/>
            <a:ext cx="16705244" cy="8471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8E82-6DE7-51BC-9625-A9DDD7BF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01" y="898543"/>
            <a:ext cx="7761573" cy="46272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7400" b="1" dirty="0"/>
              <a:t>Thankyou 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571D9C16-36A8-460D-9F4C-BE495BA3C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21181" y="27229"/>
            <a:ext cx="1287951" cy="1149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11D842-D027-45A2-981F-6B76E11EE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05156" y="1629020"/>
            <a:ext cx="608097" cy="727278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1952848A-98A9-8AE5-5774-3344B1C8E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4" r="9086" b="1"/>
          <a:stretch/>
        </p:blipFill>
        <p:spPr>
          <a:xfrm>
            <a:off x="9960076" y="1632276"/>
            <a:ext cx="9050236" cy="726953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39549"/>
            <a:ext cx="19010312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9C6408-AA0E-411D-A5D2-E5F13306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7722360" y="8747"/>
            <a:ext cx="0" cy="106934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58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4656008"/>
            <a:ext cx="4800599" cy="82800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23156" y="7232007"/>
            <a:ext cx="17164052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cs-CZ" i="1" spc="-15" dirty="0">
                <a:solidFill>
                  <a:srgbClr val="221F1F"/>
                </a:solidFill>
                <a:cs typeface="Source Sans Pro Light"/>
              </a:rPr>
              <a:t>.</a:t>
            </a:r>
            <a:endParaRPr lang="cs-CZ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9980" y="4828897"/>
            <a:ext cx="48061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Source Sans Pro Light"/>
              </a:rPr>
              <a:t>M</a:t>
            </a:r>
            <a:r>
              <a:rPr lang="en-IN" sz="2400" b="1" kern="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Source Sans Pro Light"/>
              </a:rPr>
              <a:t>otivation</a:t>
            </a:r>
            <a:endParaRPr sz="3600" dirty="0">
              <a:solidFill>
                <a:schemeClr val="bg1">
                  <a:lumMod val="95000"/>
                </a:schemeClr>
              </a:solidFill>
              <a:cs typeface="Source Sans Pr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" y="7364823"/>
            <a:ext cx="3256756" cy="828000"/>
          </a:xfrm>
          <a:custGeom>
            <a:avLst/>
            <a:gdLst/>
            <a:ahLst/>
            <a:cxnLst/>
            <a:rect l="l" t="t" r="r" b="b"/>
            <a:pathLst>
              <a:path w="1909445" h="437514">
                <a:moveTo>
                  <a:pt x="1690241" y="0"/>
                </a:moveTo>
                <a:lnTo>
                  <a:pt x="0" y="0"/>
                </a:lnTo>
                <a:lnTo>
                  <a:pt x="0" y="437154"/>
                </a:lnTo>
                <a:lnTo>
                  <a:pt x="1690241" y="437154"/>
                </a:lnTo>
                <a:lnTo>
                  <a:pt x="1740359" y="431381"/>
                </a:lnTo>
                <a:lnTo>
                  <a:pt x="1786366" y="414937"/>
                </a:lnTo>
                <a:lnTo>
                  <a:pt x="1826950" y="389135"/>
                </a:lnTo>
                <a:lnTo>
                  <a:pt x="1860800" y="355285"/>
                </a:lnTo>
                <a:lnTo>
                  <a:pt x="1886602" y="314701"/>
                </a:lnTo>
                <a:lnTo>
                  <a:pt x="1903046" y="268694"/>
                </a:lnTo>
                <a:lnTo>
                  <a:pt x="1908818" y="218577"/>
                </a:lnTo>
                <a:lnTo>
                  <a:pt x="1903046" y="168459"/>
                </a:lnTo>
                <a:lnTo>
                  <a:pt x="1886602" y="122452"/>
                </a:lnTo>
                <a:lnTo>
                  <a:pt x="1860800" y="81868"/>
                </a:lnTo>
                <a:lnTo>
                  <a:pt x="1826950" y="48018"/>
                </a:lnTo>
                <a:lnTo>
                  <a:pt x="1786366" y="22216"/>
                </a:lnTo>
                <a:lnTo>
                  <a:pt x="1740359" y="5772"/>
                </a:lnTo>
                <a:lnTo>
                  <a:pt x="1690241" y="0"/>
                </a:lnTo>
                <a:close/>
              </a:path>
            </a:pathLst>
          </a:custGeom>
          <a:solidFill>
            <a:srgbClr val="FFA0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1059980" y="7587745"/>
            <a:ext cx="247800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Goal</a:t>
            </a:r>
            <a:endParaRPr sz="3600" dirty="0">
              <a:solidFill>
                <a:schemeClr val="bg1">
                  <a:lumMod val="95000"/>
                </a:schemeClr>
              </a:solidFill>
              <a:cs typeface="Source Sans Pro Ligh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4785" y="2095235"/>
            <a:ext cx="4800599" cy="828006"/>
            <a:chOff x="0" y="8642689"/>
            <a:chExt cx="4336348" cy="439427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6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C27550-37D9-1179-A727-1793DDD32029}"/>
              </a:ext>
            </a:extLst>
          </p:cNvPr>
          <p:cNvSpPr txBox="1"/>
          <p:nvPr/>
        </p:nvSpPr>
        <p:spPr>
          <a:xfrm>
            <a:off x="1075342" y="2236132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Background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A5945-A873-00D5-076D-391042F9CDBF}"/>
              </a:ext>
            </a:extLst>
          </p:cNvPr>
          <p:cNvSpPr txBox="1"/>
          <p:nvPr/>
        </p:nvSpPr>
        <p:spPr>
          <a:xfrm>
            <a:off x="584755" y="496332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Introduction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61CA7-A1A4-AED0-36A9-E8A548926EB3}"/>
              </a:ext>
            </a:extLst>
          </p:cNvPr>
          <p:cNvSpPr txBox="1"/>
          <p:nvPr/>
        </p:nvSpPr>
        <p:spPr>
          <a:xfrm>
            <a:off x="5695156" y="1266636"/>
            <a:ext cx="1348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effectLst/>
                <a:latin typeface="Söhne"/>
              </a:rPr>
              <a:t>Earthquakes:</a:t>
            </a:r>
            <a:endParaRPr lang="en-US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Sudden bursts of energy from the Earth's crust.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Can cause widespread damage and disrupt lives.</a:t>
            </a:r>
          </a:p>
          <a:p>
            <a:pPr algn="l"/>
            <a:r>
              <a:rPr lang="en-US" sz="2400" b="1" i="0" dirty="0">
                <a:effectLst/>
                <a:latin typeface="Söhne"/>
              </a:rPr>
              <a:t>Predicting Earthquakes:</a:t>
            </a:r>
            <a:endParaRPr lang="en-US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Traditionally reactive, focusing on post-event response.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Advancements in earthquake science and data analysis offer hope.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45271-E47F-C651-AF85-A974EDCEF022}"/>
              </a:ext>
            </a:extLst>
          </p:cNvPr>
          <p:cNvSpPr txBox="1"/>
          <p:nvPr/>
        </p:nvSpPr>
        <p:spPr>
          <a:xfrm>
            <a:off x="5695156" y="7373071"/>
            <a:ext cx="91006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Early warnings for evacuation and emergency protocols.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Resilient infrastructure through earthquake-resistant design.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Enhanced preparedness with accurate forecasts for effective response.</a:t>
            </a:r>
          </a:p>
          <a:p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1FB0B-45B8-ABA6-5B1F-9F850968CAC4}"/>
              </a:ext>
            </a:extLst>
          </p:cNvPr>
          <p:cNvSpPr txBox="1"/>
          <p:nvPr/>
        </p:nvSpPr>
        <p:spPr>
          <a:xfrm>
            <a:off x="5695156" y="4557510"/>
            <a:ext cx="7900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Urgent need due to devastating consequences.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Aims to develop effective prediction models for earthquakes.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5314155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502686" y="769018"/>
            <a:ext cx="39803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Description of the Dataset</a:t>
            </a:r>
            <a:endParaRPr lang="cs-CZ" sz="3600" dirty="0">
              <a:solidFill>
                <a:schemeClr val="bg1">
                  <a:lumMod val="95000"/>
                </a:schemeClr>
              </a:solidFill>
              <a:cs typeface="Source Sans Pr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7D392-72AC-48DB-0711-B4D77739899D}"/>
              </a:ext>
            </a:extLst>
          </p:cNvPr>
          <p:cNvSpPr txBox="1"/>
          <p:nvPr/>
        </p:nvSpPr>
        <p:spPr>
          <a:xfrm>
            <a:off x="284956" y="1735759"/>
            <a:ext cx="18135135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1.	Time: The timestamp of the earthquake event in milliseconds.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2.	Place: Geographical location where the earthquake occurred.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3.	Status: Represents the current state or condition of the event.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4.	Tsunami: Boolean value indicating the presence of associated ocean waves.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5.	Significance: Denotes the importance or impact level of the earthquake event.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6.	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Data_Type</a:t>
            </a: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Specifies the type of referenced data.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7.	Magnitude: Measurement of the earthquake's size or intensity.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8.	State: Represents the administrative division or state where the event occurred.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9.	Longitude: Coordinates of the earthquake's location.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10.	Latitude: Coordinates the earthquake's location.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11.	Depth: The depth of the earthquake's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epicenter</a:t>
            </a: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12.	Date: Date when the earthquake occurred.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Data Source</a:t>
            </a:r>
            <a:b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IN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https://www.kaggle.com/datasets/alessandrolobello/the-ultimate-earthquake-dataset-from-1990-2023/data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https://github.com/fraxen/tectonicplates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5642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0">
            <a:extLst>
              <a:ext uri="{FF2B5EF4-FFF2-40B4-BE49-F238E27FC236}">
                <a16:creationId xmlns:a16="http://schemas.microsoft.com/office/drawing/2014/main" id="{18BD0752-E20A-47C9-AEC0-CA962932B9E1}"/>
              </a:ext>
            </a:extLst>
          </p:cNvPr>
          <p:cNvSpPr txBox="1"/>
          <p:nvPr/>
        </p:nvSpPr>
        <p:spPr>
          <a:xfrm>
            <a:off x="1046956" y="2278464"/>
            <a:ext cx="17145000" cy="763542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Data Loading: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Loaded the dataset for earthquake data examination.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Initial Inspection: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Examined column names and data types for structure understanding.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Duplicate Detection: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Scrutinized for duplicate entries to maintain data integrity.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Date Column Conversion: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Converted date column to datetime for temporal analysis.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Unique Values Verification: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Checked each column for unique values, gaining insights into data diversity.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Accuracy Check: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 Reevaluated values, especially from new features, ensuring dataset accuracy.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Column Cleansing: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Cleansed 'status' and 'data type' columns for consistency, removing unnecessary values.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575FE8-0766-C7B2-FA94-29D7A83BB0DA}"/>
              </a:ext>
            </a:extLst>
          </p:cNvPr>
          <p:cNvGrpSpPr/>
          <p:nvPr/>
        </p:nvGrpSpPr>
        <p:grpSpPr>
          <a:xfrm>
            <a:off x="0" y="622300"/>
            <a:ext cx="4114800" cy="827994"/>
            <a:chOff x="564554" y="8642693"/>
            <a:chExt cx="3496471" cy="439421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474A0BE1-3041-9A21-E097-5E66A01A80B7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EDB76972-D5E3-33B5-16FD-DEB6168973AF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5516E7-F5B0-11EE-82ED-C80436B185B1}"/>
              </a:ext>
            </a:extLst>
          </p:cNvPr>
          <p:cNvSpPr txBox="1"/>
          <p:nvPr/>
        </p:nvSpPr>
        <p:spPr>
          <a:xfrm>
            <a:off x="823442" y="779512"/>
            <a:ext cx="191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Methodology</a:t>
            </a:r>
            <a:endParaRPr lang="en-IN" sz="2400" b="1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12019756" cy="828000"/>
            <a:chOff x="-3847425" y="8642689"/>
            <a:chExt cx="790845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3847425" y="8642693"/>
              <a:ext cx="769235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69018"/>
            <a:ext cx="15011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marR="5080" indent="-203200">
              <a:lnSpc>
                <a:spcPct val="100000"/>
              </a:lnSpc>
              <a:spcBef>
                <a:spcPts val="100"/>
              </a:spcBef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Exploratory data analysis and Feature engineering</a:t>
            </a:r>
            <a:endParaRPr lang="en-US" sz="3600" dirty="0">
              <a:solidFill>
                <a:schemeClr val="bg1">
                  <a:lumMod val="95000"/>
                </a:schemeClr>
              </a:solidFill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1046956" y="2755900"/>
            <a:ext cx="8109743" cy="63335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**Feature Engineering:**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Boosted model clarity and accuracy with strategic feature crafting.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**Label Encoding:**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Used encoder for numerical conversion of categorical data.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**Date Column Enhancement:**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Extracted columns for deeper dataset analysis.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**Profile Report:**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Conducted thorough exploration of dataset characteristics.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C051D4B-F876-4298-8444-3660EC633A7D}"/>
              </a:ext>
            </a:extLst>
          </p:cNvPr>
          <p:cNvSpPr txBox="1"/>
          <p:nvPr/>
        </p:nvSpPr>
        <p:spPr>
          <a:xfrm>
            <a:off x="13391356" y="9787483"/>
            <a:ext cx="3352800" cy="436017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0"/>
              </a:spcBef>
            </a:pPr>
            <a:r>
              <a:rPr lang="en-US" sz="1200" dirty="0"/>
              <a:t>USGS, </a:t>
            </a:r>
            <a:r>
              <a:rPr lang="en-US" sz="1200" u="sng" dirty="0">
                <a:hlinkClick r:id="rId2"/>
              </a:rPr>
              <a:t>Map plate tectonics world</a:t>
            </a:r>
            <a:r>
              <a:rPr lang="en-US" sz="1200" dirty="0"/>
              <a:t>, marked as public domain, more details on </a:t>
            </a:r>
            <a:r>
              <a:rPr lang="en-US" sz="1200" u="sng" dirty="0">
                <a:hlinkClick r:id="rId3"/>
              </a:rPr>
              <a:t>Wikimedia Commons</a:t>
            </a:r>
            <a:endParaRPr sz="1050" dirty="0">
              <a:cs typeface="Source Sans Pr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F4C5-EADD-7D84-EE5C-259E8A5B0D96}"/>
              </a:ext>
            </a:extLst>
          </p:cNvPr>
          <p:cNvSpPr txBox="1"/>
          <p:nvPr/>
        </p:nvSpPr>
        <p:spPr>
          <a:xfrm>
            <a:off x="10419556" y="3341540"/>
            <a:ext cx="7391400" cy="5162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**Visual Exploration:**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Plotted graphs for insights into variable relationships.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**Geographical Context:**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Incorporated external data for tectonic plate boundaries.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**Encoding Techniques:**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Employed label encoding for numerical transformation.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**Correlation Analysis:**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Calculated metrics, focusing on magnitude variable relationships.</a:t>
            </a:r>
            <a:endParaRPr lang="en-US" sz="2400" spc="-5" dirty="0">
              <a:solidFill>
                <a:srgbClr val="22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87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285CCF-35F8-F599-F8F7-011E2111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1" y="1999336"/>
            <a:ext cx="8382000" cy="664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DBECE7A-35C0-49E2-3BB8-C6985AC9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756" y="1999336"/>
            <a:ext cx="9989246" cy="48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2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6C767D-030F-80EB-1690-376F59CF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56" y="622300"/>
            <a:ext cx="12420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84CEC-D24E-30FD-6E07-C7EA08D01C1E}"/>
              </a:ext>
            </a:extLst>
          </p:cNvPr>
          <p:cNvSpPr txBox="1"/>
          <p:nvPr/>
        </p:nvSpPr>
        <p:spPr>
          <a:xfrm>
            <a:off x="4800790" y="7937500"/>
            <a:ext cx="104955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Timeframe:</a:t>
            </a:r>
            <a:r>
              <a:rPr lang="en-US" sz="2400" b="0" i="0" dirty="0">
                <a:effectLst/>
                <a:latin typeface="Söhne"/>
              </a:rPr>
              <a:t> 1990 to 2023 - Focus on powerful earthquakes.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Measurement Scale:</a:t>
            </a:r>
            <a:r>
              <a:rPr lang="en-US" sz="2400" b="0" i="0" dirty="0">
                <a:effectLst/>
                <a:latin typeface="Söhne"/>
              </a:rPr>
              <a:t> Richter Scale - Numerical representation of seismic strength.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Significance:</a:t>
            </a:r>
            <a:r>
              <a:rPr lang="en-US" sz="2400" b="0" i="0" dirty="0">
                <a:effectLst/>
                <a:latin typeface="Söhne"/>
              </a:rPr>
              <a:t> Highlights exceptionally strong earthquakes for valuable insights.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Purpose:</a:t>
            </a:r>
            <a:r>
              <a:rPr lang="en-US" sz="2400" b="0" i="0" dirty="0">
                <a:effectLst/>
                <a:latin typeface="Söhne"/>
              </a:rPr>
              <a:t> Understand seismic activity intensity and potential implications.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4728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E9BCEED8-B3BA-9E30-C6BF-110B6AFD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" y="288530"/>
            <a:ext cx="9483725" cy="506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92AB173E-56E1-C989-2E34-C8146B071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008" y="850900"/>
            <a:ext cx="8422511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AE554B41-521D-E388-44BA-4719C9517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56" y="5499100"/>
            <a:ext cx="8422511" cy="4495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92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te tectonics - by Lifeliqe.pptx" id="{A2B31BB6-E68F-41B1-B473-B9A4C52B319F}" vid="{C499ABE0-E036-427F-829F-E11A58B38A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Plate tectonics</Template>
  <TotalTime>165</TotalTime>
  <Words>1116</Words>
  <Application>Microsoft Office PowerPoint</Application>
  <PresentationFormat>Custom</PresentationFormat>
  <Paragraphs>138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Helvetica Neue Medium</vt:lpstr>
      <vt:lpstr>Söhne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Mubin Modi</dc:creator>
  <cp:lastModifiedBy>Dhriti Kanchan</cp:lastModifiedBy>
  <cp:revision>3</cp:revision>
  <dcterms:created xsi:type="dcterms:W3CDTF">2023-12-06T12:50:30Z</dcterms:created>
  <dcterms:modified xsi:type="dcterms:W3CDTF">2023-12-06T15:41:11Z</dcterms:modified>
</cp:coreProperties>
</file>